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40819194360b6721dfca5c018.jpg"/>
          <p:cNvPicPr>
            <a:picLocks noChangeAspect="1"/>
          </p:cNvPicPr>
          <p:nvPr/>
        </p:nvPicPr>
        <p:blipFill>
          <a:blip r:embed="rId1" cstate="print"/>
          <a:srcRect l="12814" t="8858" r="10573" b="84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 txBox="1"/>
          <p:nvPr/>
        </p:nvSpPr>
        <p:spPr>
          <a:xfrm>
            <a:off x="1295400" y="2819400"/>
            <a:ext cx="62484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itchFamily="2" charset="-122"/>
                <a:cs typeface="+mj-cs"/>
              </a:rPr>
              <a:t>Unit 5 Do you like pears?</a:t>
            </a:r>
            <a:endParaRPr kumimoji="0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6" name="副标题 2"/>
          <p:cNvSpPr txBox="1"/>
          <p:nvPr/>
        </p:nvSpPr>
        <p:spPr>
          <a:xfrm>
            <a:off x="1447800" y="3962400"/>
            <a:ext cx="6400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Let’s learn.</a:t>
            </a:r>
            <a:endParaRPr kumimoji="0" lang="zh-CN" alt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Make a survey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05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84101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4101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Me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4101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4101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4101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图片 4" descr="200812312143339_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07704" y="1700808"/>
            <a:ext cx="1152128" cy="717059"/>
          </a:xfrm>
          <a:prstGeom prst="rect">
            <a:avLst/>
          </a:prstGeom>
        </p:spPr>
      </p:pic>
      <p:pic>
        <p:nvPicPr>
          <p:cNvPr id="6" name="图片 5" descr="9885883_180545402000_2.jpg"/>
          <p:cNvPicPr>
            <a:picLocks noChangeAspect="1"/>
          </p:cNvPicPr>
          <p:nvPr/>
        </p:nvPicPr>
        <p:blipFill>
          <a:blip r:embed="rId2" cstate="print"/>
          <a:srcRect t="11111" b="16667"/>
          <a:stretch>
            <a:fillRect/>
          </a:stretch>
        </p:blipFill>
        <p:spPr>
          <a:xfrm>
            <a:off x="7524328" y="1628800"/>
            <a:ext cx="1008112" cy="728081"/>
          </a:xfrm>
          <a:prstGeom prst="rect">
            <a:avLst/>
          </a:prstGeom>
        </p:spPr>
      </p:pic>
      <p:pic>
        <p:nvPicPr>
          <p:cNvPr id="7" name="图片 6" descr="2457331_105321905644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628800"/>
            <a:ext cx="1008112" cy="789132"/>
          </a:xfrm>
          <a:prstGeom prst="rect">
            <a:avLst/>
          </a:prstGeom>
        </p:spPr>
      </p:pic>
      <p:pic>
        <p:nvPicPr>
          <p:cNvPr id="8" name="图片 7" descr="75658PICg3K.jpg"/>
          <p:cNvPicPr>
            <a:picLocks noChangeAspect="1"/>
          </p:cNvPicPr>
          <p:nvPr/>
        </p:nvPicPr>
        <p:blipFill>
          <a:blip r:embed="rId4" cstate="print"/>
          <a:srcRect r="46511" b="6493"/>
          <a:stretch>
            <a:fillRect/>
          </a:stretch>
        </p:blipFill>
        <p:spPr>
          <a:xfrm>
            <a:off x="6372200" y="1628800"/>
            <a:ext cx="720080" cy="782395"/>
          </a:xfrm>
          <a:prstGeom prst="rect">
            <a:avLst/>
          </a:prstGeom>
        </p:spPr>
      </p:pic>
      <p:pic>
        <p:nvPicPr>
          <p:cNvPr id="9" name="图片 8" descr="2008829155816217_2.jpg"/>
          <p:cNvPicPr>
            <a:picLocks noChangeAspect="1"/>
          </p:cNvPicPr>
          <p:nvPr/>
        </p:nvPicPr>
        <p:blipFill>
          <a:blip r:embed="rId5" cstate="print"/>
          <a:srcRect t="21650" b="13251"/>
          <a:stretch>
            <a:fillRect/>
          </a:stretch>
        </p:blipFill>
        <p:spPr>
          <a:xfrm>
            <a:off x="4716016" y="1628800"/>
            <a:ext cx="1152128" cy="750024"/>
          </a:xfrm>
          <a:prstGeom prst="rect">
            <a:avLst/>
          </a:prstGeom>
        </p:spPr>
      </p:pic>
      <p:pic>
        <p:nvPicPr>
          <p:cNvPr id="10" name="图片 4" descr="5708724_100847735973_2.jpg"/>
          <p:cNvPicPr>
            <a:picLocks noChangeAspect="1"/>
          </p:cNvPicPr>
          <p:nvPr/>
        </p:nvPicPr>
        <p:blipFill>
          <a:blip r:embed="rId6" cstate="print"/>
          <a:srcRect t="52211" r="51166" b="2222"/>
          <a:stretch>
            <a:fillRect/>
          </a:stretch>
        </p:blipFill>
        <p:spPr bwMode="auto">
          <a:xfrm>
            <a:off x="2123728" y="2502112"/>
            <a:ext cx="720080" cy="7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5" descr="5708724_100847735973_2.jpg"/>
          <p:cNvPicPr>
            <a:picLocks noChangeAspect="1"/>
          </p:cNvPicPr>
          <p:nvPr/>
        </p:nvPicPr>
        <p:blipFill>
          <a:blip r:embed="rId7" cstate="print"/>
          <a:srcRect r="51166" b="54594"/>
          <a:stretch>
            <a:fillRect/>
          </a:stretch>
        </p:blipFill>
        <p:spPr bwMode="auto">
          <a:xfrm>
            <a:off x="3563888" y="2492896"/>
            <a:ext cx="730167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We like juice at party.</a:t>
            </a:r>
            <a:endParaRPr lang="zh-CN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98950" y="1600200"/>
            <a:ext cx="63460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CN" i="1" dirty="0" smtClean="0"/>
              <a:t>Fill in the blank.</a:t>
            </a:r>
            <a:endParaRPr lang="zh-CN" altLang="zh-CN" dirty="0" smtClean="0"/>
          </a:p>
          <a:p>
            <a:r>
              <a:rPr lang="en-US" altLang="zh-CN" i="1" dirty="0" smtClean="0"/>
              <a:t>E.g.   </a:t>
            </a:r>
            <a:r>
              <a:rPr lang="en-US" altLang="zh-CN" i="1" dirty="0" err="1" smtClean="0"/>
              <a:t>Peppa</a:t>
            </a:r>
            <a:r>
              <a:rPr lang="en-US" altLang="zh-CN" i="1" dirty="0" smtClean="0"/>
              <a:t> likes _apples_.</a:t>
            </a:r>
            <a:endParaRPr lang="zh-CN" altLang="zh-CN" dirty="0" smtClean="0"/>
          </a:p>
          <a:p>
            <a:r>
              <a:rPr lang="en-US" altLang="zh-CN" i="1" dirty="0" smtClean="0"/>
              <a:t>Rebecca Rabbit likes _______.</a:t>
            </a:r>
            <a:endParaRPr lang="zh-CN" altLang="zh-CN" dirty="0" smtClean="0"/>
          </a:p>
          <a:p>
            <a:r>
              <a:rPr lang="en-US" altLang="zh-CN" i="1" dirty="0" smtClean="0"/>
              <a:t>Edward Elephant likes _______.</a:t>
            </a:r>
            <a:endParaRPr lang="zh-CN" altLang="zh-CN" dirty="0" smtClean="0"/>
          </a:p>
          <a:p>
            <a:r>
              <a:rPr lang="en-US" altLang="zh-CN" i="1" dirty="0" smtClean="0"/>
              <a:t>Suzy Sheep likes ____.</a:t>
            </a:r>
            <a:endParaRPr lang="zh-CN" altLang="zh-CN" dirty="0" smtClean="0"/>
          </a:p>
          <a:p>
            <a:r>
              <a:rPr lang="en-US" altLang="zh-CN" i="1" dirty="0" smtClean="0"/>
              <a:t>George likes ______.</a:t>
            </a:r>
            <a:endParaRPr lang="zh-CN" altLang="zh-CN" dirty="0" smtClean="0"/>
          </a:p>
          <a:p>
            <a:r>
              <a:rPr lang="en-US" altLang="zh-CN" i="1" dirty="0" smtClean="0"/>
              <a:t>They like ______  juice. It’s ________ .</a:t>
            </a:r>
            <a:endParaRPr lang="zh-CN" altLang="zh-CN" dirty="0" smtClean="0"/>
          </a:p>
          <a:p>
            <a:endParaRPr lang="zh-CN" altLang="en-US" dirty="0"/>
          </a:p>
        </p:txBody>
      </p:sp>
      <p:pic>
        <p:nvPicPr>
          <p:cNvPr id="4" name="图片 3" descr="20090114182351165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372200" y="0"/>
            <a:ext cx="2625442" cy="29404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Example:Let’s</a:t>
            </a:r>
            <a:r>
              <a:rPr lang="en-US" altLang="zh-CN" dirty="0" smtClean="0"/>
              <a:t> make juice!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3356992"/>
            <a:ext cx="4546848" cy="2620888"/>
          </a:xfrm>
        </p:spPr>
        <p:txBody>
          <a:bodyPr/>
          <a:lstStyle/>
          <a:p>
            <a:r>
              <a:rPr lang="en-US" altLang="zh-CN" dirty="0" smtClean="0"/>
              <a:t>We like _</a:t>
            </a:r>
            <a:r>
              <a:rPr lang="en-US" altLang="zh-CN" b="1" dirty="0" smtClean="0">
                <a:solidFill>
                  <a:srgbClr val="92D050"/>
                </a:solidFill>
              </a:rPr>
              <a:t>pear</a:t>
            </a:r>
            <a:r>
              <a:rPr lang="en-US" altLang="zh-CN" b="1" dirty="0" smtClean="0">
                <a:solidFill>
                  <a:srgbClr val="FF0000"/>
                </a:solidFill>
              </a:rPr>
              <a:t>s</a:t>
            </a:r>
            <a:r>
              <a:rPr lang="en-US" altLang="zh-CN" dirty="0" smtClean="0"/>
              <a:t>_.</a:t>
            </a:r>
            <a:endParaRPr lang="en-US" altLang="zh-CN" dirty="0" smtClean="0"/>
          </a:p>
          <a:p>
            <a:r>
              <a:rPr lang="en-US" altLang="zh-CN" dirty="0" smtClean="0"/>
              <a:t>We make _</a:t>
            </a:r>
            <a:r>
              <a:rPr lang="en-US" altLang="zh-CN" b="1" dirty="0" smtClean="0">
                <a:solidFill>
                  <a:srgbClr val="92D050"/>
                </a:solidFill>
              </a:rPr>
              <a:t>pear</a:t>
            </a:r>
            <a:r>
              <a:rPr lang="en-US" altLang="zh-CN" dirty="0" smtClean="0"/>
              <a:t>_ juice  with _eight_   _</a:t>
            </a:r>
            <a:r>
              <a:rPr lang="en-US" altLang="zh-CN" b="1" dirty="0" smtClean="0">
                <a:solidFill>
                  <a:srgbClr val="92D050"/>
                </a:solidFill>
              </a:rPr>
              <a:t> pear</a:t>
            </a:r>
            <a:r>
              <a:rPr lang="en-US" altLang="zh-CN" b="1" dirty="0" smtClean="0">
                <a:solidFill>
                  <a:srgbClr val="FF0000"/>
                </a:solidFill>
              </a:rPr>
              <a:t>s </a:t>
            </a:r>
            <a:r>
              <a:rPr lang="en-US" altLang="zh-CN" dirty="0" smtClean="0"/>
              <a:t>_.</a:t>
            </a:r>
            <a:endParaRPr lang="en-US" altLang="zh-CN" dirty="0" smtClean="0"/>
          </a:p>
        </p:txBody>
      </p:sp>
      <p:pic>
        <p:nvPicPr>
          <p:cNvPr id="4" name="图片 3" descr="75658PICg3K.jpg"/>
          <p:cNvPicPr>
            <a:picLocks noChangeAspect="1"/>
          </p:cNvPicPr>
          <p:nvPr/>
        </p:nvPicPr>
        <p:blipFill>
          <a:blip r:embed="rId1" cstate="print"/>
          <a:srcRect r="46511" b="6493"/>
          <a:stretch>
            <a:fillRect/>
          </a:stretch>
        </p:blipFill>
        <p:spPr>
          <a:xfrm>
            <a:off x="5724128" y="2780928"/>
            <a:ext cx="1106248" cy="120198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5148064" y="1340768"/>
            <a:ext cx="3456384" cy="2808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75658PICg3K.jpg"/>
          <p:cNvPicPr>
            <a:picLocks noChangeAspect="1"/>
          </p:cNvPicPr>
          <p:nvPr/>
        </p:nvPicPr>
        <p:blipFill>
          <a:blip r:embed="rId1" cstate="print"/>
          <a:srcRect r="46511" b="6493"/>
          <a:stretch>
            <a:fillRect/>
          </a:stretch>
        </p:blipFill>
        <p:spPr>
          <a:xfrm>
            <a:off x="5652120" y="1628800"/>
            <a:ext cx="1080120" cy="1173592"/>
          </a:xfrm>
          <a:prstGeom prst="rect">
            <a:avLst/>
          </a:prstGeom>
        </p:spPr>
      </p:pic>
      <p:pic>
        <p:nvPicPr>
          <p:cNvPr id="7" name="图片 6" descr="75658PICg3K.jpg"/>
          <p:cNvPicPr>
            <a:picLocks noChangeAspect="1"/>
          </p:cNvPicPr>
          <p:nvPr/>
        </p:nvPicPr>
        <p:blipFill>
          <a:blip r:embed="rId1" cstate="print"/>
          <a:srcRect r="46511" b="6493"/>
          <a:stretch>
            <a:fillRect/>
          </a:stretch>
        </p:blipFill>
        <p:spPr>
          <a:xfrm>
            <a:off x="7020272" y="2852936"/>
            <a:ext cx="1080120" cy="1173592"/>
          </a:xfrm>
          <a:prstGeom prst="rect">
            <a:avLst/>
          </a:prstGeom>
        </p:spPr>
      </p:pic>
      <p:pic>
        <p:nvPicPr>
          <p:cNvPr id="8" name="图片 7" descr="75658PICg3K.jpg"/>
          <p:cNvPicPr>
            <a:picLocks noChangeAspect="1"/>
          </p:cNvPicPr>
          <p:nvPr/>
        </p:nvPicPr>
        <p:blipFill>
          <a:blip r:embed="rId1" cstate="print"/>
          <a:srcRect r="46511" b="6493"/>
          <a:stretch>
            <a:fillRect/>
          </a:stretch>
        </p:blipFill>
        <p:spPr>
          <a:xfrm>
            <a:off x="7020272" y="1556792"/>
            <a:ext cx="1080120" cy="1173592"/>
          </a:xfrm>
          <a:prstGeom prst="rect">
            <a:avLst/>
          </a:prstGeom>
        </p:spPr>
      </p:pic>
      <p:sp>
        <p:nvSpPr>
          <p:cNvPr id="9" name="内容占位符 2"/>
          <p:cNvSpPr txBox="1"/>
          <p:nvPr/>
        </p:nvSpPr>
        <p:spPr>
          <a:xfrm>
            <a:off x="619944" y="1456184"/>
            <a:ext cx="4546848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one or two fruits, draw and write.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51520" y="2852936"/>
            <a:ext cx="4680520" cy="2808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T1jbK4XD8cXXXXXXXX_!!0-item_pic.jpg"/>
          <p:cNvPicPr>
            <a:picLocks noChangeAspect="1"/>
          </p:cNvPicPr>
          <p:nvPr/>
        </p:nvPicPr>
        <p:blipFill>
          <a:blip r:embed="rId2" cstate="print"/>
          <a:srcRect l="25808" t="10689" r="25808"/>
          <a:stretch>
            <a:fillRect/>
          </a:stretch>
        </p:blipFill>
        <p:spPr>
          <a:xfrm>
            <a:off x="8058560" y="4864174"/>
            <a:ext cx="977936" cy="1805186"/>
          </a:xfrm>
          <a:prstGeom prst="rect">
            <a:avLst/>
          </a:prstGeom>
        </p:spPr>
      </p:pic>
      <p:pic>
        <p:nvPicPr>
          <p:cNvPr id="13" name="图片 12" descr="T1jbK4XD8cXXXXXXXX_!!0-item_pic.jpg"/>
          <p:cNvPicPr>
            <a:picLocks noChangeAspect="1"/>
          </p:cNvPicPr>
          <p:nvPr/>
        </p:nvPicPr>
        <p:blipFill>
          <a:blip r:embed="rId2" cstate="print"/>
          <a:srcRect l="25808" t="10689" r="25808"/>
          <a:stretch>
            <a:fillRect/>
          </a:stretch>
        </p:blipFill>
        <p:spPr>
          <a:xfrm>
            <a:off x="7020272" y="4869160"/>
            <a:ext cx="977936" cy="1805186"/>
          </a:xfrm>
          <a:prstGeom prst="rect">
            <a:avLst/>
          </a:prstGeom>
        </p:spPr>
      </p:pic>
      <p:pic>
        <p:nvPicPr>
          <p:cNvPr id="14" name="图片 13" descr="T1jbK4XD8cXXXXXXXX_!!0-item_pic.jpg"/>
          <p:cNvPicPr>
            <a:picLocks noChangeAspect="1"/>
          </p:cNvPicPr>
          <p:nvPr/>
        </p:nvPicPr>
        <p:blipFill>
          <a:blip r:embed="rId2" cstate="print"/>
          <a:srcRect l="25808" t="10689" r="25808"/>
          <a:stretch>
            <a:fillRect/>
          </a:stretch>
        </p:blipFill>
        <p:spPr>
          <a:xfrm>
            <a:off x="6012160" y="4869160"/>
            <a:ext cx="977936" cy="1805186"/>
          </a:xfrm>
          <a:prstGeom prst="rect">
            <a:avLst/>
          </a:prstGeom>
        </p:spPr>
      </p:pic>
      <p:pic>
        <p:nvPicPr>
          <p:cNvPr id="15" name="图片 14" descr="T1jbK4XD8cXXXXXXXX_!!0-item_pic.jpg"/>
          <p:cNvPicPr>
            <a:picLocks noChangeAspect="1"/>
          </p:cNvPicPr>
          <p:nvPr/>
        </p:nvPicPr>
        <p:blipFill>
          <a:blip r:embed="rId2" cstate="print"/>
          <a:srcRect l="25808" t="10689" r="25808"/>
          <a:stretch>
            <a:fillRect/>
          </a:stretch>
        </p:blipFill>
        <p:spPr>
          <a:xfrm>
            <a:off x="4962216" y="4869160"/>
            <a:ext cx="977936" cy="18051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Group work :Let’s make juice!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3356992"/>
            <a:ext cx="4546848" cy="2620888"/>
          </a:xfrm>
        </p:spPr>
        <p:txBody>
          <a:bodyPr/>
          <a:lstStyle/>
          <a:p>
            <a:r>
              <a:rPr lang="en-US" altLang="zh-CN" dirty="0" smtClean="0"/>
              <a:t>We like __________.</a:t>
            </a:r>
            <a:endParaRPr lang="en-US" altLang="zh-CN" dirty="0" smtClean="0"/>
          </a:p>
          <a:p>
            <a:r>
              <a:rPr lang="en-US" altLang="zh-CN" dirty="0" smtClean="0"/>
              <a:t>We make ______ juice  with _______  ______.</a:t>
            </a:r>
            <a:endParaRPr lang="en-US" altLang="zh-CN" dirty="0" smtClean="0"/>
          </a:p>
        </p:txBody>
      </p:sp>
      <p:sp>
        <p:nvSpPr>
          <p:cNvPr id="5" name="圆角矩形 4"/>
          <p:cNvSpPr/>
          <p:nvPr/>
        </p:nvSpPr>
        <p:spPr>
          <a:xfrm>
            <a:off x="5148064" y="1340768"/>
            <a:ext cx="3456384" cy="2808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内容占位符 2"/>
          <p:cNvSpPr txBox="1"/>
          <p:nvPr/>
        </p:nvSpPr>
        <p:spPr>
          <a:xfrm>
            <a:off x="619944" y="1456184"/>
            <a:ext cx="4546848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one or two fruits, draw and write.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51520" y="2852936"/>
            <a:ext cx="4680520" cy="2808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T1jbK4XD8cXXXXXXXX_!!0-item_pic.jpg"/>
          <p:cNvPicPr>
            <a:picLocks noChangeAspect="1"/>
          </p:cNvPicPr>
          <p:nvPr/>
        </p:nvPicPr>
        <p:blipFill>
          <a:blip r:embed="rId1" cstate="print"/>
          <a:srcRect l="25808" t="10689" r="25808"/>
          <a:stretch>
            <a:fillRect/>
          </a:stretch>
        </p:blipFill>
        <p:spPr>
          <a:xfrm>
            <a:off x="8058560" y="4864174"/>
            <a:ext cx="977936" cy="1805186"/>
          </a:xfrm>
          <a:prstGeom prst="rect">
            <a:avLst/>
          </a:prstGeom>
        </p:spPr>
      </p:pic>
      <p:pic>
        <p:nvPicPr>
          <p:cNvPr id="13" name="图片 12" descr="T1jbK4XD8cXXXXXXXX_!!0-item_pic.jpg"/>
          <p:cNvPicPr>
            <a:picLocks noChangeAspect="1"/>
          </p:cNvPicPr>
          <p:nvPr/>
        </p:nvPicPr>
        <p:blipFill>
          <a:blip r:embed="rId1" cstate="print"/>
          <a:srcRect l="25808" t="10689" r="25808"/>
          <a:stretch>
            <a:fillRect/>
          </a:stretch>
        </p:blipFill>
        <p:spPr>
          <a:xfrm>
            <a:off x="7020272" y="4869160"/>
            <a:ext cx="977936" cy="1805186"/>
          </a:xfrm>
          <a:prstGeom prst="rect">
            <a:avLst/>
          </a:prstGeom>
        </p:spPr>
      </p:pic>
      <p:pic>
        <p:nvPicPr>
          <p:cNvPr id="14" name="图片 13" descr="T1jbK4XD8cXXXXXXXX_!!0-item_pic.jpg"/>
          <p:cNvPicPr>
            <a:picLocks noChangeAspect="1"/>
          </p:cNvPicPr>
          <p:nvPr/>
        </p:nvPicPr>
        <p:blipFill>
          <a:blip r:embed="rId1" cstate="print"/>
          <a:srcRect l="25808" t="10689" r="25808"/>
          <a:stretch>
            <a:fillRect/>
          </a:stretch>
        </p:blipFill>
        <p:spPr>
          <a:xfrm>
            <a:off x="6012160" y="4869160"/>
            <a:ext cx="977936" cy="1805186"/>
          </a:xfrm>
          <a:prstGeom prst="rect">
            <a:avLst/>
          </a:prstGeom>
        </p:spPr>
      </p:pic>
      <p:pic>
        <p:nvPicPr>
          <p:cNvPr id="15" name="图片 14" descr="T1jbK4XD8cXXXXXXXX_!!0-item_pic.jpg"/>
          <p:cNvPicPr>
            <a:picLocks noChangeAspect="1"/>
          </p:cNvPicPr>
          <p:nvPr/>
        </p:nvPicPr>
        <p:blipFill>
          <a:blip r:embed="rId1" cstate="print"/>
          <a:srcRect l="25808" t="10689" r="25808"/>
          <a:stretch>
            <a:fillRect/>
          </a:stretch>
        </p:blipFill>
        <p:spPr>
          <a:xfrm>
            <a:off x="4962216" y="4869160"/>
            <a:ext cx="977936" cy="18051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2930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An apple a day keeps the doctor away!</a:t>
            </a:r>
            <a:endParaRPr lang="zh-CN" altLang="en-US" dirty="0"/>
          </a:p>
        </p:txBody>
      </p:sp>
      <p:pic>
        <p:nvPicPr>
          <p:cNvPr id="4" name="内容占位符 3" descr="2531170_002559108182_2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 b="2949"/>
          <a:stretch>
            <a:fillRect/>
          </a:stretch>
        </p:blipFill>
        <p:spPr>
          <a:xfrm>
            <a:off x="3275856" y="764704"/>
            <a:ext cx="2565418" cy="302433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140819194360b6721dfca5c018.jpg"/>
          <p:cNvPicPr>
            <a:picLocks noChangeAspect="1"/>
          </p:cNvPicPr>
          <p:nvPr>
            <p:ph idx="1"/>
          </p:nvPr>
        </p:nvPicPr>
        <p:blipFill>
          <a:blip r:embed="rId1" cstate="print"/>
          <a:srcRect l="12814" t="8858" r="10573" b="8443"/>
          <a:stretch>
            <a:fillRect/>
          </a:stretch>
        </p:blipFill>
        <p:spPr bwMode="auto">
          <a:xfrm>
            <a:off x="1600200" y="1600200"/>
            <a:ext cx="5942965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Enjoy the song!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Chant with me!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4493096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Amy likes apples,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Apples, apples, apples,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A says a  </a:t>
            </a:r>
            <a:r>
              <a:rPr lang="en-US" altLang="zh-CN" dirty="0" err="1" smtClean="0"/>
              <a:t>a</a:t>
            </a:r>
            <a:r>
              <a:rPr lang="en-US" altLang="zh-CN" dirty="0" smtClean="0"/>
              <a:t> 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Apples, apples </a:t>
            </a:r>
            <a:r>
              <a:rPr lang="en-US" altLang="zh-CN" dirty="0" err="1" smtClean="0"/>
              <a:t>apples</a:t>
            </a:r>
            <a:endParaRPr lang="zh-CN" altLang="en-US" dirty="0"/>
          </a:p>
        </p:txBody>
      </p:sp>
      <p:pic>
        <p:nvPicPr>
          <p:cNvPr id="6" name="图片 5" descr="2531170_002559108182_2.jpg"/>
          <p:cNvPicPr>
            <a:picLocks noChangeAspect="1"/>
          </p:cNvPicPr>
          <p:nvPr/>
        </p:nvPicPr>
        <p:blipFill>
          <a:blip r:embed="rId1" cstate="print"/>
          <a:srcRect b="4629"/>
          <a:stretch>
            <a:fillRect/>
          </a:stretch>
        </p:blipFill>
        <p:spPr>
          <a:xfrm>
            <a:off x="4860032" y="1628800"/>
            <a:ext cx="3542978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4000" dirty="0" smtClean="0"/>
              <a:t>I like apple</a:t>
            </a:r>
            <a:r>
              <a:rPr lang="en-US" altLang="zh-CN" sz="4000" dirty="0" smtClean="0">
                <a:solidFill>
                  <a:srgbClr val="FF0000"/>
                </a:solidFill>
              </a:rPr>
              <a:t>s</a:t>
            </a:r>
            <a:r>
              <a:rPr lang="en-US" altLang="zh-CN" sz="4000" dirty="0" smtClean="0"/>
              <a:t>. </a:t>
            </a:r>
            <a:endParaRPr lang="en-US" altLang="zh-CN" sz="4000" dirty="0" smtClean="0"/>
          </a:p>
          <a:p>
            <a:pPr>
              <a:buNone/>
            </a:pPr>
            <a:r>
              <a:rPr lang="en-US" altLang="zh-CN" sz="4000" dirty="0" smtClean="0"/>
              <a:t>It’s red and round.</a:t>
            </a:r>
            <a:endParaRPr lang="en-US" altLang="zh-CN" sz="4000" dirty="0" smtClean="0"/>
          </a:p>
          <a:p>
            <a:pPr>
              <a:buNone/>
            </a:pPr>
            <a:r>
              <a:rPr lang="en-US" altLang="zh-CN" sz="4000" dirty="0" smtClean="0"/>
              <a:t>It’s sweet.</a:t>
            </a:r>
            <a:endParaRPr lang="zh-CN" altLang="en-US" sz="4000" dirty="0"/>
          </a:p>
        </p:txBody>
      </p:sp>
      <p:pic>
        <p:nvPicPr>
          <p:cNvPr id="4" name="图片 3" descr="2531170_002559108182_2.jpg"/>
          <p:cNvPicPr>
            <a:picLocks noChangeAspect="1"/>
          </p:cNvPicPr>
          <p:nvPr/>
        </p:nvPicPr>
        <p:blipFill>
          <a:blip r:embed="rId1" cstate="print"/>
          <a:srcRect b="4629"/>
          <a:stretch>
            <a:fillRect/>
          </a:stretch>
        </p:blipFill>
        <p:spPr>
          <a:xfrm>
            <a:off x="5435977" y="1844839"/>
            <a:ext cx="3542978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40819194360b6721dfca5c018.jpg"/>
          <p:cNvPicPr>
            <a:picLocks noChangeAspect="1"/>
          </p:cNvPicPr>
          <p:nvPr/>
        </p:nvPicPr>
        <p:blipFill>
          <a:blip r:embed="rId1" cstate="print"/>
          <a:srcRect l="12814" t="8858" r="10573" b="84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5656" y="2790056"/>
            <a:ext cx="576064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What’s your </a:t>
            </a:r>
            <a:r>
              <a:rPr lang="en-US" altLang="zh-CN" dirty="0" err="1" smtClean="0"/>
              <a:t>favourite</a:t>
            </a:r>
            <a:r>
              <a:rPr lang="en-US" altLang="zh-CN" dirty="0" smtClean="0"/>
              <a:t> fruit?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914400" y="48691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   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Peppa</a:t>
            </a:r>
            <a:r>
              <a:rPr lang="en-US" altLang="zh-CN" dirty="0" smtClean="0"/>
              <a:t> likes apple</a:t>
            </a:r>
            <a:r>
              <a:rPr lang="en-US" altLang="zh-CN" dirty="0" smtClean="0">
                <a:solidFill>
                  <a:srgbClr val="FF0000"/>
                </a:solidFill>
              </a:rPr>
              <a:t>s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pic>
        <p:nvPicPr>
          <p:cNvPr id="5" name="图片 4" descr="2531170_002559108182_2.jpg"/>
          <p:cNvPicPr>
            <a:picLocks noChangeAspect="1"/>
          </p:cNvPicPr>
          <p:nvPr/>
        </p:nvPicPr>
        <p:blipFill>
          <a:blip r:embed="rId1" cstate="print"/>
          <a:srcRect b="3801"/>
          <a:stretch>
            <a:fillRect/>
          </a:stretch>
        </p:blipFill>
        <p:spPr>
          <a:xfrm>
            <a:off x="1331640" y="2348880"/>
            <a:ext cx="1725417" cy="2016224"/>
          </a:xfrm>
          <a:prstGeom prst="rect">
            <a:avLst/>
          </a:prstGeom>
        </p:spPr>
      </p:pic>
      <p:pic>
        <p:nvPicPr>
          <p:cNvPr id="6" name="图片 5" descr="3347542_115734018000_2.jpg"/>
          <p:cNvPicPr>
            <a:picLocks noChangeAspect="1"/>
          </p:cNvPicPr>
          <p:nvPr/>
        </p:nvPicPr>
        <p:blipFill>
          <a:blip r:embed="rId2" cstate="print"/>
          <a:srcRect l="40740" r="15485" b="48950"/>
          <a:stretch>
            <a:fillRect/>
          </a:stretch>
        </p:blipFill>
        <p:spPr>
          <a:xfrm>
            <a:off x="4932040" y="2690195"/>
            <a:ext cx="360040" cy="336636"/>
          </a:xfrm>
          <a:prstGeom prst="rect">
            <a:avLst/>
          </a:prstGeom>
        </p:spPr>
      </p:pic>
      <p:pic>
        <p:nvPicPr>
          <p:cNvPr id="8" name="内容占位符 7" descr="1571531_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52120" y="1772816"/>
            <a:ext cx="3191158" cy="4525963"/>
          </a:xfrm>
        </p:spPr>
      </p:pic>
      <p:pic>
        <p:nvPicPr>
          <p:cNvPr id="9" name="图片 8" descr="3347542_115734018000_2.jpg"/>
          <p:cNvPicPr>
            <a:picLocks noChangeAspect="1"/>
          </p:cNvPicPr>
          <p:nvPr/>
        </p:nvPicPr>
        <p:blipFill>
          <a:blip r:embed="rId2" cstate="print"/>
          <a:srcRect l="40740" r="15485" b="48950"/>
          <a:stretch>
            <a:fillRect/>
          </a:stretch>
        </p:blipFill>
        <p:spPr>
          <a:xfrm>
            <a:off x="4355976" y="2348880"/>
            <a:ext cx="432048" cy="403963"/>
          </a:xfrm>
          <a:prstGeom prst="rect">
            <a:avLst/>
          </a:prstGeom>
        </p:spPr>
      </p:pic>
      <p:pic>
        <p:nvPicPr>
          <p:cNvPr id="10" name="图片 9" descr="3347542_115734018000_2.jpg"/>
          <p:cNvPicPr>
            <a:picLocks noChangeAspect="1"/>
          </p:cNvPicPr>
          <p:nvPr/>
        </p:nvPicPr>
        <p:blipFill>
          <a:blip r:embed="rId2" cstate="print"/>
          <a:srcRect l="40740" r="15485" b="48950"/>
          <a:stretch>
            <a:fillRect/>
          </a:stretch>
        </p:blipFill>
        <p:spPr>
          <a:xfrm>
            <a:off x="3563888" y="1844824"/>
            <a:ext cx="648072" cy="6059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err="1" smtClean="0"/>
              <a:t>Peppa</a:t>
            </a:r>
            <a:r>
              <a:rPr lang="en-US" altLang="zh-CN" dirty="0" smtClean="0"/>
              <a:t>  buys some fruits with her family.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7275" y="1600200"/>
            <a:ext cx="7909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01348b2ec3fdb13e3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1520" y="2996952"/>
            <a:ext cx="5897316" cy="29907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6" name="内容占位符 5" descr="1571531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11326" y="2132856"/>
            <a:ext cx="2632674" cy="3733875"/>
          </a:xfrm>
        </p:spPr>
      </p:pic>
      <p:pic>
        <p:nvPicPr>
          <p:cNvPr id="9" name="图片 8" descr="9885883_180545402000_2.jpg"/>
          <p:cNvPicPr>
            <a:picLocks noChangeAspect="1"/>
          </p:cNvPicPr>
          <p:nvPr/>
        </p:nvPicPr>
        <p:blipFill>
          <a:blip r:embed="rId3" cstate="print"/>
          <a:srcRect t="11111" b="16667"/>
          <a:stretch>
            <a:fillRect/>
          </a:stretch>
        </p:blipFill>
        <p:spPr>
          <a:xfrm>
            <a:off x="3923928" y="2852936"/>
            <a:ext cx="1080120" cy="780087"/>
          </a:xfrm>
          <a:prstGeom prst="rect">
            <a:avLst/>
          </a:prstGeom>
        </p:spPr>
      </p:pic>
      <p:pic>
        <p:nvPicPr>
          <p:cNvPr id="8" name="图片 7" descr="2457331_105321905644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852936"/>
            <a:ext cx="1080120" cy="845499"/>
          </a:xfrm>
          <a:prstGeom prst="rect">
            <a:avLst/>
          </a:prstGeom>
        </p:spPr>
      </p:pic>
      <p:pic>
        <p:nvPicPr>
          <p:cNvPr id="10" name="图片 9" descr="75658PICg3K.jpg"/>
          <p:cNvPicPr>
            <a:picLocks noChangeAspect="1"/>
          </p:cNvPicPr>
          <p:nvPr/>
        </p:nvPicPr>
        <p:blipFill>
          <a:blip r:embed="rId5" cstate="print"/>
          <a:srcRect r="46511" b="6493"/>
          <a:stretch>
            <a:fillRect/>
          </a:stretch>
        </p:blipFill>
        <p:spPr>
          <a:xfrm>
            <a:off x="5004048" y="2564904"/>
            <a:ext cx="1080120" cy="1173592"/>
          </a:xfrm>
          <a:prstGeom prst="rect">
            <a:avLst/>
          </a:prstGeom>
        </p:spPr>
      </p:pic>
      <p:pic>
        <p:nvPicPr>
          <p:cNvPr id="11" name="图片 10" descr="200812312143339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132856"/>
            <a:ext cx="1332448" cy="829286"/>
          </a:xfrm>
          <a:prstGeom prst="rect">
            <a:avLst/>
          </a:prstGeom>
        </p:spPr>
      </p:pic>
      <p:pic>
        <p:nvPicPr>
          <p:cNvPr id="12" name="图片 11" descr="2008829155816217_2.jpg"/>
          <p:cNvPicPr>
            <a:picLocks noChangeAspect="1"/>
          </p:cNvPicPr>
          <p:nvPr/>
        </p:nvPicPr>
        <p:blipFill>
          <a:blip r:embed="rId7" cstate="print"/>
          <a:srcRect t="21650" b="13251"/>
          <a:stretch>
            <a:fillRect/>
          </a:stretch>
        </p:blipFill>
        <p:spPr>
          <a:xfrm>
            <a:off x="1763688" y="2492896"/>
            <a:ext cx="936104" cy="6093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en-US" altLang="zh-CN" i="1" dirty="0" smtClean="0"/>
              <a:t>What fruit do they buy?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43608" y="1844824"/>
            <a:ext cx="7416824" cy="410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786210"/>
          </a:xfrm>
        </p:spPr>
        <p:txBody>
          <a:bodyPr>
            <a:noAutofit/>
          </a:bodyPr>
          <a:lstStyle/>
          <a:p>
            <a:pPr algn="l"/>
            <a:r>
              <a:rPr lang="en-US" altLang="zh-CN" dirty="0" smtClean="0"/>
              <a:t>A: Do you like pear</a:t>
            </a:r>
            <a:r>
              <a:rPr lang="en-US" altLang="zh-CN" dirty="0" smtClean="0">
                <a:solidFill>
                  <a:srgbClr val="FF0000"/>
                </a:solidFill>
              </a:rPr>
              <a:t>s</a:t>
            </a:r>
            <a:r>
              <a:rPr lang="en-US" altLang="zh-CN" dirty="0" smtClean="0"/>
              <a:t>?</a:t>
            </a:r>
            <a:br>
              <a:rPr lang="en-US" altLang="zh-CN" dirty="0" smtClean="0"/>
            </a:br>
            <a:r>
              <a:rPr lang="en-US" altLang="zh-CN" dirty="0" smtClean="0"/>
              <a:t>B:        Yes, I do./       No, I don’t.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4" name="图片 3" descr="200812312143339_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3528" y="2708920"/>
            <a:ext cx="2411968" cy="1501156"/>
          </a:xfrm>
          <a:prstGeom prst="rect">
            <a:avLst/>
          </a:prstGeom>
        </p:spPr>
      </p:pic>
      <p:pic>
        <p:nvPicPr>
          <p:cNvPr id="5" name="图片 4" descr="9885883_180545402000_2.jpg"/>
          <p:cNvPicPr>
            <a:picLocks noChangeAspect="1"/>
          </p:cNvPicPr>
          <p:nvPr/>
        </p:nvPicPr>
        <p:blipFill>
          <a:blip r:embed="rId2" cstate="print"/>
          <a:srcRect t="11111" b="16667"/>
          <a:stretch>
            <a:fillRect/>
          </a:stretch>
        </p:blipFill>
        <p:spPr>
          <a:xfrm>
            <a:off x="5436096" y="4581128"/>
            <a:ext cx="2880320" cy="2080232"/>
          </a:xfrm>
          <a:prstGeom prst="rect">
            <a:avLst/>
          </a:prstGeom>
        </p:spPr>
      </p:pic>
      <p:pic>
        <p:nvPicPr>
          <p:cNvPr id="6" name="图片 5" descr="2457331_105321905644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852936"/>
            <a:ext cx="2304256" cy="1803731"/>
          </a:xfrm>
          <a:prstGeom prst="rect">
            <a:avLst/>
          </a:prstGeom>
        </p:spPr>
      </p:pic>
      <p:pic>
        <p:nvPicPr>
          <p:cNvPr id="7" name="图片 6" descr="75658PICg3K.jpg"/>
          <p:cNvPicPr>
            <a:picLocks noChangeAspect="1"/>
          </p:cNvPicPr>
          <p:nvPr/>
        </p:nvPicPr>
        <p:blipFill>
          <a:blip r:embed="rId4" cstate="print"/>
          <a:srcRect r="46511" b="6493"/>
          <a:stretch>
            <a:fillRect/>
          </a:stretch>
        </p:blipFill>
        <p:spPr>
          <a:xfrm>
            <a:off x="6156176" y="2420888"/>
            <a:ext cx="2016224" cy="2190705"/>
          </a:xfrm>
          <a:prstGeom prst="rect">
            <a:avLst/>
          </a:prstGeom>
        </p:spPr>
      </p:pic>
      <p:pic>
        <p:nvPicPr>
          <p:cNvPr id="8" name="图片 7" descr="2008829155816217_2.jpg"/>
          <p:cNvPicPr>
            <a:picLocks noChangeAspect="1"/>
          </p:cNvPicPr>
          <p:nvPr/>
        </p:nvPicPr>
        <p:blipFill>
          <a:blip r:embed="rId5" cstate="print"/>
          <a:srcRect t="21650" b="13251"/>
          <a:stretch>
            <a:fillRect/>
          </a:stretch>
        </p:blipFill>
        <p:spPr>
          <a:xfrm>
            <a:off x="1259632" y="4653136"/>
            <a:ext cx="2736304" cy="1781308"/>
          </a:xfrm>
          <a:prstGeom prst="rect">
            <a:avLst/>
          </a:prstGeom>
        </p:spPr>
      </p:pic>
      <p:pic>
        <p:nvPicPr>
          <p:cNvPr id="9" name="图片 4" descr="5708724_100847735973_2.jpg"/>
          <p:cNvPicPr>
            <a:picLocks noChangeAspect="1"/>
          </p:cNvPicPr>
          <p:nvPr/>
        </p:nvPicPr>
        <p:blipFill>
          <a:blip r:embed="rId6" cstate="print"/>
          <a:srcRect t="52211" r="51166" b="2222"/>
          <a:stretch>
            <a:fillRect/>
          </a:stretch>
        </p:blipFill>
        <p:spPr bwMode="auto">
          <a:xfrm>
            <a:off x="1115363" y="837977"/>
            <a:ext cx="720080" cy="7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5" descr="5708724_100847735973_2.jpg"/>
          <p:cNvPicPr>
            <a:picLocks noChangeAspect="1"/>
          </p:cNvPicPr>
          <p:nvPr/>
        </p:nvPicPr>
        <p:blipFill>
          <a:blip r:embed="rId7" cstate="print"/>
          <a:srcRect r="51166" b="54594"/>
          <a:stretch>
            <a:fillRect/>
          </a:stretch>
        </p:blipFill>
        <p:spPr bwMode="auto">
          <a:xfrm>
            <a:off x="4785494" y="837977"/>
            <a:ext cx="730167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888</Words>
  <Application>WPS 演示</Application>
  <PresentationFormat>全屏显示(4:3)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PowerPoint 演示文稿</vt:lpstr>
      <vt:lpstr>Chant with me!</vt:lpstr>
      <vt:lpstr> </vt:lpstr>
      <vt:lpstr>What’s your favourite fruit?</vt:lpstr>
      <vt:lpstr>Peppa likes apples.</vt:lpstr>
      <vt:lpstr>Peppa  buys some fruits with her family.</vt:lpstr>
      <vt:lpstr> </vt:lpstr>
      <vt:lpstr>What fruit do they buy?</vt:lpstr>
      <vt:lpstr>A: Do you like pears? B:        Yes, I do./       No, I don’t.</vt:lpstr>
      <vt:lpstr>Make a survey</vt:lpstr>
      <vt:lpstr>We like juice at party.</vt:lpstr>
      <vt:lpstr> </vt:lpstr>
      <vt:lpstr>Example:Let’s make juice!</vt:lpstr>
      <vt:lpstr>Group work :Let’s make juice!</vt:lpstr>
      <vt:lpstr>An apple a day keeps the doctor away!</vt:lpstr>
      <vt:lpstr>Enjoy the song!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45</cp:revision>
  <dcterms:created xsi:type="dcterms:W3CDTF">2016-06-13T01:05:00Z</dcterms:created>
  <dcterms:modified xsi:type="dcterms:W3CDTF">2016-06-13T01:32:52Z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2052-10.1.0.5740</vt:lpwstr>
  </property>
</Properties>
</file>